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lack Mango Bold" charset="1" panose="02020A03060303060403"/>
      <p:regular r:id="rId26"/>
    </p:embeddedFont>
    <p:embeddedFont>
      <p:font typeface="Black Mango" charset="1" panose="02020A03060303060403"/>
      <p:regular r:id="rId27"/>
    </p:embeddedFont>
    <p:embeddedFont>
      <p:font typeface="Playfair Display" charset="1" panose="00000500000000000000"/>
      <p:regular r:id="rId28"/>
    </p:embeddedFont>
    <p:embeddedFont>
      <p:font typeface="DM Sans" charset="1" panose="00000000000000000000"/>
      <p:regular r:id="rId29"/>
    </p:embeddedFont>
    <p:embeddedFont>
      <p:font typeface="Roboto Bold" charset="1" panose="02000000000000000000"/>
      <p:regular r:id="rId30"/>
    </p:embeddedFont>
    <p:embeddedFont>
      <p:font typeface="Glacial Indifference" charset="1" panose="00000000000000000000"/>
      <p:regular r:id="rId31"/>
    </p:embeddedFont>
    <p:embeddedFont>
      <p:font typeface="Glacial Indifference Bold" charset="1" panose="00000800000000000000"/>
      <p:regular r:id="rId32"/>
    </p:embeddedFont>
    <p:embeddedFont>
      <p:font typeface="DM Sans Bold"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49887" y="3087376"/>
            <a:ext cx="6388227" cy="8229600"/>
          </a:xfrm>
          <a:custGeom>
            <a:avLst/>
            <a:gdLst/>
            <a:ahLst/>
            <a:cxnLst/>
            <a:rect r="r" b="b" t="t" l="l"/>
            <a:pathLst>
              <a:path h="8229600" w="6388227">
                <a:moveTo>
                  <a:pt x="0" y="0"/>
                </a:moveTo>
                <a:lnTo>
                  <a:pt x="6388227" y="0"/>
                </a:lnTo>
                <a:lnTo>
                  <a:pt x="6388227"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TextBox 6" id="6"/>
          <p:cNvSpPr txBox="true"/>
          <p:nvPr/>
        </p:nvSpPr>
        <p:spPr>
          <a:xfrm rot="0">
            <a:off x="4034146" y="1871646"/>
            <a:ext cx="11017546" cy="4362518"/>
          </a:xfrm>
          <a:prstGeom prst="rect">
            <a:avLst/>
          </a:prstGeom>
        </p:spPr>
        <p:txBody>
          <a:bodyPr anchor="t" rtlCol="false" tIns="0" lIns="0" bIns="0" rIns="0">
            <a:spAutoFit/>
          </a:bodyPr>
          <a:lstStyle/>
          <a:p>
            <a:pPr algn="ctr">
              <a:lnSpc>
                <a:spcPts val="8599"/>
              </a:lnSpc>
            </a:pPr>
            <a:r>
              <a:rPr lang="en-US" sz="7478" b="true">
                <a:solidFill>
                  <a:srgbClr val="0557BE"/>
                </a:solidFill>
                <a:latin typeface="Black Mango Bold"/>
                <a:ea typeface="Black Mango Bold"/>
                <a:cs typeface="Black Mango Bold"/>
                <a:sym typeface="Black Mango Bold"/>
              </a:rPr>
              <a:t>Impact of Mental Health and Lifestyle Factors on Academic Performance</a:t>
            </a:r>
          </a:p>
        </p:txBody>
      </p:sp>
      <p:sp>
        <p:nvSpPr>
          <p:cNvPr name="TextBox 7" id="7"/>
          <p:cNvSpPr txBox="true"/>
          <p:nvPr/>
        </p:nvSpPr>
        <p:spPr>
          <a:xfrm rot="0">
            <a:off x="6986431" y="9525967"/>
            <a:ext cx="4315137" cy="418648"/>
          </a:xfrm>
          <a:prstGeom prst="rect">
            <a:avLst/>
          </a:prstGeom>
        </p:spPr>
        <p:txBody>
          <a:bodyPr anchor="t" rtlCol="false" tIns="0" lIns="0" bIns="0" rIns="0">
            <a:spAutoFit/>
          </a:bodyPr>
          <a:lstStyle/>
          <a:p>
            <a:pPr algn="ctr">
              <a:lnSpc>
                <a:spcPts val="3368"/>
              </a:lnSpc>
            </a:pPr>
            <a:r>
              <a:rPr lang="en-US" sz="2928">
                <a:solidFill>
                  <a:srgbClr val="FFFFFF"/>
                </a:solidFill>
                <a:latin typeface="Black Mango"/>
                <a:ea typeface="Black Mango"/>
                <a:cs typeface="Black Mango"/>
                <a:sym typeface="Black Mango"/>
              </a:rPr>
              <a:t>By: Ganna Ehab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grpSp>
        <p:nvGrpSpPr>
          <p:cNvPr name="Group 6" id="6"/>
          <p:cNvGrpSpPr/>
          <p:nvPr/>
        </p:nvGrpSpPr>
        <p:grpSpPr>
          <a:xfrm rot="0">
            <a:off x="8918362" y="7323883"/>
            <a:ext cx="1389499" cy="1005029"/>
            <a:chOff x="0" y="0"/>
            <a:chExt cx="814599" cy="589202"/>
          </a:xfrm>
        </p:grpSpPr>
        <p:sp>
          <p:nvSpPr>
            <p:cNvPr name="Freeform 7" id="7"/>
            <p:cNvSpPr/>
            <p:nvPr/>
          </p:nvSpPr>
          <p:spPr>
            <a:xfrm flipH="false" flipV="false" rot="0">
              <a:off x="0" y="0"/>
              <a:ext cx="814599" cy="589202"/>
            </a:xfrm>
            <a:custGeom>
              <a:avLst/>
              <a:gdLst/>
              <a:ahLst/>
              <a:cxnLst/>
              <a:rect r="r" b="b" t="t" l="l"/>
              <a:pathLst>
                <a:path h="589202" w="814599">
                  <a:moveTo>
                    <a:pt x="814599" y="294601"/>
                  </a:moveTo>
                  <a:lnTo>
                    <a:pt x="408199" y="0"/>
                  </a:lnTo>
                  <a:lnTo>
                    <a:pt x="408199" y="203200"/>
                  </a:lnTo>
                  <a:lnTo>
                    <a:pt x="0" y="203200"/>
                  </a:lnTo>
                  <a:lnTo>
                    <a:pt x="0" y="386002"/>
                  </a:lnTo>
                  <a:lnTo>
                    <a:pt x="408199" y="386002"/>
                  </a:lnTo>
                  <a:lnTo>
                    <a:pt x="408199" y="589202"/>
                  </a:lnTo>
                  <a:lnTo>
                    <a:pt x="814599" y="294601"/>
                  </a:lnTo>
                  <a:close/>
                </a:path>
              </a:pathLst>
            </a:custGeom>
            <a:solidFill>
              <a:srgbClr val="FF66C4"/>
            </a:solidFill>
          </p:spPr>
        </p:sp>
        <p:sp>
          <p:nvSpPr>
            <p:cNvPr name="TextBox 8" id="8"/>
            <p:cNvSpPr txBox="true"/>
            <p:nvPr/>
          </p:nvSpPr>
          <p:spPr>
            <a:xfrm>
              <a:off x="0" y="165100"/>
              <a:ext cx="712999" cy="220902"/>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10800000">
            <a:off x="8918362" y="4354790"/>
            <a:ext cx="1389499" cy="1005029"/>
            <a:chOff x="0" y="0"/>
            <a:chExt cx="814599" cy="589202"/>
          </a:xfrm>
        </p:grpSpPr>
        <p:sp>
          <p:nvSpPr>
            <p:cNvPr name="Freeform 10" id="10"/>
            <p:cNvSpPr/>
            <p:nvPr/>
          </p:nvSpPr>
          <p:spPr>
            <a:xfrm flipH="false" flipV="false" rot="0">
              <a:off x="0" y="0"/>
              <a:ext cx="814599" cy="589202"/>
            </a:xfrm>
            <a:custGeom>
              <a:avLst/>
              <a:gdLst/>
              <a:ahLst/>
              <a:cxnLst/>
              <a:rect r="r" b="b" t="t" l="l"/>
              <a:pathLst>
                <a:path h="589202" w="814599">
                  <a:moveTo>
                    <a:pt x="814599" y="294601"/>
                  </a:moveTo>
                  <a:lnTo>
                    <a:pt x="408199" y="0"/>
                  </a:lnTo>
                  <a:lnTo>
                    <a:pt x="408199" y="203200"/>
                  </a:lnTo>
                  <a:lnTo>
                    <a:pt x="0" y="203200"/>
                  </a:lnTo>
                  <a:lnTo>
                    <a:pt x="0" y="386002"/>
                  </a:lnTo>
                  <a:lnTo>
                    <a:pt x="408199" y="386002"/>
                  </a:lnTo>
                  <a:lnTo>
                    <a:pt x="408199" y="589202"/>
                  </a:lnTo>
                  <a:lnTo>
                    <a:pt x="814599" y="294601"/>
                  </a:lnTo>
                  <a:close/>
                </a:path>
              </a:pathLst>
            </a:custGeom>
            <a:solidFill>
              <a:srgbClr val="0557BE"/>
            </a:solidFill>
          </p:spPr>
        </p:sp>
        <p:sp>
          <p:nvSpPr>
            <p:cNvPr name="TextBox 11" id="11"/>
            <p:cNvSpPr txBox="true"/>
            <p:nvPr/>
          </p:nvSpPr>
          <p:spPr>
            <a:xfrm>
              <a:off x="0" y="165100"/>
              <a:ext cx="712999" cy="220902"/>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1578803" y="3992840"/>
            <a:ext cx="5478463" cy="6018593"/>
          </a:xfrm>
          <a:custGeom>
            <a:avLst/>
            <a:gdLst/>
            <a:ahLst/>
            <a:cxnLst/>
            <a:rect r="r" b="b" t="t" l="l"/>
            <a:pathLst>
              <a:path h="6018593" w="5478463">
                <a:moveTo>
                  <a:pt x="0" y="0"/>
                </a:moveTo>
                <a:lnTo>
                  <a:pt x="5478463" y="0"/>
                </a:lnTo>
                <a:lnTo>
                  <a:pt x="5478463" y="6018593"/>
                </a:lnTo>
                <a:lnTo>
                  <a:pt x="0" y="6018593"/>
                </a:lnTo>
                <a:lnTo>
                  <a:pt x="0" y="0"/>
                </a:lnTo>
                <a:close/>
              </a:path>
            </a:pathLst>
          </a:custGeom>
          <a:blipFill>
            <a:blip r:embed="rId5"/>
            <a:stretch>
              <a:fillRect l="0" t="0" r="0" b="0"/>
            </a:stretch>
          </a:blipFill>
        </p:spPr>
      </p:sp>
      <p:sp>
        <p:nvSpPr>
          <p:cNvPr name="Freeform 13" id="13"/>
          <p:cNvSpPr/>
          <p:nvPr/>
        </p:nvSpPr>
        <p:spPr>
          <a:xfrm flipH="false" flipV="false" rot="0">
            <a:off x="11307866" y="3992840"/>
            <a:ext cx="5429293" cy="6018593"/>
          </a:xfrm>
          <a:custGeom>
            <a:avLst/>
            <a:gdLst/>
            <a:ahLst/>
            <a:cxnLst/>
            <a:rect r="r" b="b" t="t" l="l"/>
            <a:pathLst>
              <a:path h="6018593" w="5429293">
                <a:moveTo>
                  <a:pt x="0" y="0"/>
                </a:moveTo>
                <a:lnTo>
                  <a:pt x="5429293" y="0"/>
                </a:lnTo>
                <a:lnTo>
                  <a:pt x="5429293" y="6018593"/>
                </a:lnTo>
                <a:lnTo>
                  <a:pt x="0" y="6018593"/>
                </a:lnTo>
                <a:lnTo>
                  <a:pt x="0" y="0"/>
                </a:lnTo>
                <a:close/>
              </a:path>
            </a:pathLst>
          </a:custGeom>
          <a:blipFill>
            <a:blip r:embed="rId6"/>
            <a:stretch>
              <a:fillRect l="0" t="0" r="0" b="0"/>
            </a:stretch>
          </a:blipFill>
        </p:spPr>
      </p:sp>
      <p:sp>
        <p:nvSpPr>
          <p:cNvPr name="TextBox 14" id="14"/>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TextBox 15" id="15"/>
          <p:cNvSpPr txBox="true"/>
          <p:nvPr/>
        </p:nvSpPr>
        <p:spPr>
          <a:xfrm rot="0">
            <a:off x="3663036" y="2081845"/>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Questions And Answers</a:t>
            </a:r>
          </a:p>
        </p:txBody>
      </p:sp>
      <p:sp>
        <p:nvSpPr>
          <p:cNvPr name="TextBox 16" id="16"/>
          <p:cNvSpPr txBox="true"/>
          <p:nvPr/>
        </p:nvSpPr>
        <p:spPr>
          <a:xfrm rot="0">
            <a:off x="2063910" y="3220028"/>
            <a:ext cx="14160180" cy="594830"/>
          </a:xfrm>
          <a:prstGeom prst="rect">
            <a:avLst/>
          </a:prstGeom>
        </p:spPr>
        <p:txBody>
          <a:bodyPr anchor="t" rtlCol="false" tIns="0" lIns="0" bIns="0" rIns="0">
            <a:spAutoFit/>
          </a:bodyPr>
          <a:lstStyle/>
          <a:p>
            <a:pPr algn="ctr">
              <a:lnSpc>
                <a:spcPts val="4661"/>
              </a:lnSpc>
            </a:pPr>
            <a:r>
              <a:rPr lang="en-US" sz="4053">
                <a:solidFill>
                  <a:srgbClr val="050507"/>
                </a:solidFill>
                <a:latin typeface="Glacial Indifference"/>
                <a:ea typeface="Glacial Indifference"/>
                <a:cs typeface="Glacial Indifference"/>
                <a:sym typeface="Glacial Indifference"/>
              </a:rPr>
              <a:t>3-Does it Differ from Females to Males in Mental health levels?</a:t>
            </a:r>
          </a:p>
        </p:txBody>
      </p:sp>
      <p:sp>
        <p:nvSpPr>
          <p:cNvPr name="TextBox 17" id="17"/>
          <p:cNvSpPr txBox="true"/>
          <p:nvPr/>
        </p:nvSpPr>
        <p:spPr>
          <a:xfrm rot="0">
            <a:off x="7809741" y="5545541"/>
            <a:ext cx="3293228" cy="1778342"/>
          </a:xfrm>
          <a:prstGeom prst="rect">
            <a:avLst/>
          </a:prstGeom>
        </p:spPr>
        <p:txBody>
          <a:bodyPr anchor="t" rtlCol="false" tIns="0" lIns="0" bIns="0" rIns="0">
            <a:spAutoFit/>
          </a:bodyPr>
          <a:lstStyle/>
          <a:p>
            <a:pPr algn="ctr">
              <a:lnSpc>
                <a:spcPts val="4661"/>
              </a:lnSpc>
            </a:pPr>
            <a:r>
              <a:rPr lang="en-US" sz="4053" b="true">
                <a:solidFill>
                  <a:srgbClr val="0557BE"/>
                </a:solidFill>
                <a:latin typeface="Glacial Indifference Bold"/>
                <a:ea typeface="Glacial Indifference Bold"/>
                <a:cs typeface="Glacial Indifference Bold"/>
                <a:sym typeface="Glacial Indifference Bold"/>
              </a:rPr>
              <a:t>MALES </a:t>
            </a:r>
          </a:p>
          <a:p>
            <a:pPr algn="ctr">
              <a:lnSpc>
                <a:spcPts val="4661"/>
              </a:lnSpc>
            </a:pPr>
          </a:p>
          <a:p>
            <a:pPr algn="ctr">
              <a:lnSpc>
                <a:spcPts val="4661"/>
              </a:lnSpc>
            </a:pPr>
            <a:r>
              <a:rPr lang="en-US" b="true" sz="4053">
                <a:solidFill>
                  <a:srgbClr val="FF66C4"/>
                </a:solidFill>
                <a:latin typeface="Glacial Indifference Bold"/>
                <a:ea typeface="Glacial Indifference Bold"/>
                <a:cs typeface="Glacial Indifference Bold"/>
                <a:sym typeface="Glacial Indifference Bold"/>
              </a:rPr>
              <a:t>FEMALES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sp>
        <p:nvSpPr>
          <p:cNvPr name="TextBox 6" id="6"/>
          <p:cNvSpPr txBox="true"/>
          <p:nvPr/>
        </p:nvSpPr>
        <p:spPr>
          <a:xfrm rot="0">
            <a:off x="228850" y="3554137"/>
            <a:ext cx="6569001" cy="1771107"/>
          </a:xfrm>
          <a:prstGeom prst="rect">
            <a:avLst/>
          </a:prstGeom>
        </p:spPr>
        <p:txBody>
          <a:bodyPr anchor="t" rtlCol="false" tIns="0" lIns="0" bIns="0" rIns="0">
            <a:spAutoFit/>
          </a:bodyPr>
          <a:lstStyle/>
          <a:p>
            <a:pPr algn="ctr">
              <a:lnSpc>
                <a:spcPts val="4661"/>
              </a:lnSpc>
            </a:pPr>
            <a:r>
              <a:rPr lang="en-US" sz="4053">
                <a:solidFill>
                  <a:srgbClr val="050507"/>
                </a:solidFill>
                <a:latin typeface="Glacial Indifference"/>
                <a:ea typeface="Glacial Indifference"/>
                <a:cs typeface="Glacial Indifference"/>
                <a:sym typeface="Glacial Indifference"/>
              </a:rPr>
              <a:t>4-What Are the Most common stress relief activities?</a:t>
            </a:r>
          </a:p>
        </p:txBody>
      </p:sp>
      <p:sp>
        <p:nvSpPr>
          <p:cNvPr name="Freeform 7" id="7"/>
          <p:cNvSpPr/>
          <p:nvPr/>
        </p:nvSpPr>
        <p:spPr>
          <a:xfrm flipH="false" flipV="false" rot="0">
            <a:off x="-1404562" y="4135920"/>
            <a:ext cx="7546232" cy="6810475"/>
          </a:xfrm>
          <a:custGeom>
            <a:avLst/>
            <a:gdLst/>
            <a:ahLst/>
            <a:cxnLst/>
            <a:rect r="r" b="b" t="t" l="l"/>
            <a:pathLst>
              <a:path h="6810475" w="7546232">
                <a:moveTo>
                  <a:pt x="0" y="0"/>
                </a:moveTo>
                <a:lnTo>
                  <a:pt x="7546232" y="0"/>
                </a:lnTo>
                <a:lnTo>
                  <a:pt x="7546232" y="6810475"/>
                </a:lnTo>
                <a:lnTo>
                  <a:pt x="0" y="6810475"/>
                </a:lnTo>
                <a:lnTo>
                  <a:pt x="0" y="0"/>
                </a:lnTo>
                <a:close/>
              </a:path>
            </a:pathLst>
          </a:custGeom>
          <a:blipFill>
            <a:blip r:embed="rId5"/>
            <a:stretch>
              <a:fillRect l="0" t="0" r="0" b="0"/>
            </a:stretch>
          </a:blipFill>
        </p:spPr>
      </p:sp>
      <p:sp>
        <p:nvSpPr>
          <p:cNvPr name="Freeform 8" id="8"/>
          <p:cNvSpPr/>
          <p:nvPr/>
        </p:nvSpPr>
        <p:spPr>
          <a:xfrm flipH="true" flipV="false" rot="0">
            <a:off x="219325" y="6195955"/>
            <a:ext cx="2853504" cy="4091045"/>
          </a:xfrm>
          <a:custGeom>
            <a:avLst/>
            <a:gdLst/>
            <a:ahLst/>
            <a:cxnLst/>
            <a:rect r="r" b="b" t="t" l="l"/>
            <a:pathLst>
              <a:path h="4091045" w="2853504">
                <a:moveTo>
                  <a:pt x="2853504" y="0"/>
                </a:moveTo>
                <a:lnTo>
                  <a:pt x="0" y="0"/>
                </a:lnTo>
                <a:lnTo>
                  <a:pt x="0" y="4091045"/>
                </a:lnTo>
                <a:lnTo>
                  <a:pt x="2853504" y="4091045"/>
                </a:lnTo>
                <a:lnTo>
                  <a:pt x="2853504" y="0"/>
                </a:lnTo>
                <a:close/>
              </a:path>
            </a:pathLst>
          </a:custGeom>
          <a:blipFill>
            <a:blip r:embed="rId6"/>
            <a:stretch>
              <a:fillRect l="0" t="0" r="0" b="0"/>
            </a:stretch>
          </a:blipFill>
        </p:spPr>
      </p:sp>
      <p:sp>
        <p:nvSpPr>
          <p:cNvPr name="Freeform 9" id="9"/>
          <p:cNvSpPr/>
          <p:nvPr/>
        </p:nvSpPr>
        <p:spPr>
          <a:xfrm flipH="false" flipV="false" rot="0">
            <a:off x="7637601" y="3242072"/>
            <a:ext cx="9775512" cy="5736726"/>
          </a:xfrm>
          <a:custGeom>
            <a:avLst/>
            <a:gdLst/>
            <a:ahLst/>
            <a:cxnLst/>
            <a:rect r="r" b="b" t="t" l="l"/>
            <a:pathLst>
              <a:path h="5736726" w="9775512">
                <a:moveTo>
                  <a:pt x="0" y="0"/>
                </a:moveTo>
                <a:lnTo>
                  <a:pt x="9775513" y="0"/>
                </a:lnTo>
                <a:lnTo>
                  <a:pt x="9775513" y="5736725"/>
                </a:lnTo>
                <a:lnTo>
                  <a:pt x="0" y="5736725"/>
                </a:lnTo>
                <a:lnTo>
                  <a:pt x="0" y="0"/>
                </a:lnTo>
                <a:close/>
              </a:path>
            </a:pathLst>
          </a:custGeom>
          <a:blipFill>
            <a:blip r:embed="rId7"/>
            <a:stretch>
              <a:fillRect l="0" t="0" r="0" b="0"/>
            </a:stretch>
          </a:blipFill>
          <a:ln w="19050" cap="rnd">
            <a:solidFill>
              <a:srgbClr val="356BA1"/>
            </a:solidFill>
            <a:prstDash val="solid"/>
            <a:round/>
          </a:ln>
        </p:spPr>
      </p:sp>
      <p:sp>
        <p:nvSpPr>
          <p:cNvPr name="TextBox 10" id="10"/>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TextBox 11" id="11"/>
          <p:cNvSpPr txBox="true"/>
          <p:nvPr/>
        </p:nvSpPr>
        <p:spPr>
          <a:xfrm rot="0">
            <a:off x="3663036" y="2081845"/>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Questions And Answers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TextBox 3" id="3"/>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Freeform 4" id="4"/>
          <p:cNvSpPr/>
          <p:nvPr/>
        </p:nvSpPr>
        <p:spPr>
          <a:xfrm flipH="false" flipV="false" rot="0">
            <a:off x="10372379" y="-872107"/>
            <a:ext cx="10100846" cy="9116014"/>
          </a:xfrm>
          <a:custGeom>
            <a:avLst/>
            <a:gdLst/>
            <a:ahLst/>
            <a:cxnLst/>
            <a:rect r="r" b="b" t="t" l="l"/>
            <a:pathLst>
              <a:path h="9116014" w="10100846">
                <a:moveTo>
                  <a:pt x="0" y="0"/>
                </a:moveTo>
                <a:lnTo>
                  <a:pt x="10100847" y="0"/>
                </a:lnTo>
                <a:lnTo>
                  <a:pt x="10100847" y="9116014"/>
                </a:lnTo>
                <a:lnTo>
                  <a:pt x="0" y="9116014"/>
                </a:lnTo>
                <a:lnTo>
                  <a:pt x="0" y="0"/>
                </a:lnTo>
                <a:close/>
              </a:path>
            </a:pathLst>
          </a:custGeom>
          <a:blipFill>
            <a:blip r:embed="rId2"/>
            <a:stretch>
              <a:fillRect l="0" t="0" r="0" b="0"/>
            </a:stretch>
          </a:blipFill>
        </p:spPr>
      </p:sp>
      <p:sp>
        <p:nvSpPr>
          <p:cNvPr name="Freeform 5" id="5"/>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6" id="6"/>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7" id="7"/>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Freeform 8" id="8"/>
          <p:cNvSpPr/>
          <p:nvPr/>
        </p:nvSpPr>
        <p:spPr>
          <a:xfrm flipH="false" flipV="false" rot="0">
            <a:off x="5356827" y="4568785"/>
            <a:ext cx="7392466" cy="5123499"/>
          </a:xfrm>
          <a:custGeom>
            <a:avLst/>
            <a:gdLst/>
            <a:ahLst/>
            <a:cxnLst/>
            <a:rect r="r" b="b" t="t" l="l"/>
            <a:pathLst>
              <a:path h="5123499" w="7392466">
                <a:moveTo>
                  <a:pt x="0" y="0"/>
                </a:moveTo>
                <a:lnTo>
                  <a:pt x="7392466" y="0"/>
                </a:lnTo>
                <a:lnTo>
                  <a:pt x="7392466" y="5123499"/>
                </a:lnTo>
                <a:lnTo>
                  <a:pt x="0" y="5123499"/>
                </a:lnTo>
                <a:lnTo>
                  <a:pt x="0" y="0"/>
                </a:lnTo>
                <a:close/>
              </a:path>
            </a:pathLst>
          </a:custGeom>
          <a:blipFill>
            <a:blip r:embed="rId6"/>
            <a:stretch>
              <a:fillRect l="0" t="0" r="-319" b="0"/>
            </a:stretch>
          </a:blipFill>
        </p:spPr>
      </p:sp>
      <p:sp>
        <p:nvSpPr>
          <p:cNvPr name="TextBox 9" id="9"/>
          <p:cNvSpPr txBox="true"/>
          <p:nvPr/>
        </p:nvSpPr>
        <p:spPr>
          <a:xfrm rot="0">
            <a:off x="3663036" y="2081845"/>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Questions And Answers</a:t>
            </a:r>
          </a:p>
        </p:txBody>
      </p:sp>
      <p:sp>
        <p:nvSpPr>
          <p:cNvPr name="TextBox 10" id="10"/>
          <p:cNvSpPr txBox="true"/>
          <p:nvPr/>
        </p:nvSpPr>
        <p:spPr>
          <a:xfrm rot="0">
            <a:off x="3376404" y="3516755"/>
            <a:ext cx="12046399" cy="594830"/>
          </a:xfrm>
          <a:prstGeom prst="rect">
            <a:avLst/>
          </a:prstGeom>
        </p:spPr>
        <p:txBody>
          <a:bodyPr anchor="t" rtlCol="false" tIns="0" lIns="0" bIns="0" rIns="0">
            <a:spAutoFit/>
          </a:bodyPr>
          <a:lstStyle/>
          <a:p>
            <a:pPr algn="ctr">
              <a:lnSpc>
                <a:spcPts val="4661"/>
              </a:lnSpc>
            </a:pPr>
            <a:r>
              <a:rPr lang="en-US" sz="4053">
                <a:solidFill>
                  <a:srgbClr val="050507"/>
                </a:solidFill>
                <a:latin typeface="Glacial Indifference"/>
                <a:ea typeface="Glacial Indifference"/>
                <a:cs typeface="Glacial Indifference"/>
                <a:sym typeface="Glacial Indifference"/>
              </a:rPr>
              <a:t>5- Does GPA have an influence on study satisfaction?</a:t>
            </a:r>
          </a:p>
        </p:txBody>
      </p:sp>
      <p:sp>
        <p:nvSpPr>
          <p:cNvPr name="Freeform 11" id="11"/>
          <p:cNvSpPr/>
          <p:nvPr/>
        </p:nvSpPr>
        <p:spPr>
          <a:xfrm flipH="false" flipV="false" rot="0">
            <a:off x="13336532" y="5846210"/>
            <a:ext cx="4597583" cy="4795393"/>
          </a:xfrm>
          <a:custGeom>
            <a:avLst/>
            <a:gdLst/>
            <a:ahLst/>
            <a:cxnLst/>
            <a:rect r="r" b="b" t="t" l="l"/>
            <a:pathLst>
              <a:path h="4795393" w="4597583">
                <a:moveTo>
                  <a:pt x="0" y="0"/>
                </a:moveTo>
                <a:lnTo>
                  <a:pt x="4597583" y="0"/>
                </a:lnTo>
                <a:lnTo>
                  <a:pt x="4597583" y="4795394"/>
                </a:lnTo>
                <a:lnTo>
                  <a:pt x="0" y="4795394"/>
                </a:lnTo>
                <a:lnTo>
                  <a:pt x="0" y="0"/>
                </a:lnTo>
                <a:close/>
              </a:path>
            </a:pathLst>
          </a:custGeom>
          <a:blipFill>
            <a:blip r:embed="rId7"/>
            <a:stretch>
              <a:fillRect l="0" t="0" r="0" b="0"/>
            </a:stretch>
          </a:blipFill>
        </p:spPr>
      </p:sp>
      <p:sp>
        <p:nvSpPr>
          <p:cNvPr name="Freeform 12" id="12"/>
          <p:cNvSpPr/>
          <p:nvPr/>
        </p:nvSpPr>
        <p:spPr>
          <a:xfrm flipH="false" flipV="false" rot="0">
            <a:off x="-229041" y="5143500"/>
            <a:ext cx="5023892" cy="5498104"/>
          </a:xfrm>
          <a:custGeom>
            <a:avLst/>
            <a:gdLst/>
            <a:ahLst/>
            <a:cxnLst/>
            <a:rect r="r" b="b" t="t" l="l"/>
            <a:pathLst>
              <a:path h="5498104" w="5023892">
                <a:moveTo>
                  <a:pt x="0" y="0"/>
                </a:moveTo>
                <a:lnTo>
                  <a:pt x="5023893" y="0"/>
                </a:lnTo>
                <a:lnTo>
                  <a:pt x="5023893" y="5498104"/>
                </a:lnTo>
                <a:lnTo>
                  <a:pt x="0" y="5498104"/>
                </a:lnTo>
                <a:lnTo>
                  <a:pt x="0"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60987" y="1001656"/>
            <a:ext cx="5678341"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11041680" y="-1910219"/>
            <a:ext cx="8762245" cy="7907926"/>
          </a:xfrm>
          <a:custGeom>
            <a:avLst/>
            <a:gdLst/>
            <a:ahLst/>
            <a:cxnLst/>
            <a:rect r="r" b="b" t="t" l="l"/>
            <a:pathLst>
              <a:path h="7907926" w="8762245">
                <a:moveTo>
                  <a:pt x="0" y="0"/>
                </a:moveTo>
                <a:lnTo>
                  <a:pt x="8762245" y="0"/>
                </a:lnTo>
                <a:lnTo>
                  <a:pt x="8762245" y="7907927"/>
                </a:lnTo>
                <a:lnTo>
                  <a:pt x="0" y="7907927"/>
                </a:lnTo>
                <a:lnTo>
                  <a:pt x="0" y="0"/>
                </a:lnTo>
                <a:close/>
              </a:path>
            </a:pathLst>
          </a:custGeom>
          <a:blipFill>
            <a:blip r:embed="rId2"/>
            <a:stretch>
              <a:fillRect l="0" t="0" r="0" b="0"/>
            </a:stretch>
          </a:blipFill>
        </p:spPr>
      </p:sp>
      <p:sp>
        <p:nvSpPr>
          <p:cNvPr name="Freeform 4" id="4"/>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5" id="5"/>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6" id="6"/>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Freeform 7" id="7"/>
          <p:cNvSpPr/>
          <p:nvPr/>
        </p:nvSpPr>
        <p:spPr>
          <a:xfrm flipH="false" flipV="false" rot="0">
            <a:off x="7124269" y="5836905"/>
            <a:ext cx="3249884" cy="1803686"/>
          </a:xfrm>
          <a:custGeom>
            <a:avLst/>
            <a:gdLst/>
            <a:ahLst/>
            <a:cxnLst/>
            <a:rect r="r" b="b" t="t" l="l"/>
            <a:pathLst>
              <a:path h="1803686" w="3249884">
                <a:moveTo>
                  <a:pt x="0" y="0"/>
                </a:moveTo>
                <a:lnTo>
                  <a:pt x="3249883" y="0"/>
                </a:lnTo>
                <a:lnTo>
                  <a:pt x="3249883" y="1803685"/>
                </a:lnTo>
                <a:lnTo>
                  <a:pt x="0" y="1803685"/>
                </a:lnTo>
                <a:lnTo>
                  <a:pt x="0" y="0"/>
                </a:lnTo>
                <a:close/>
              </a:path>
            </a:pathLst>
          </a:custGeom>
          <a:blipFill>
            <a:blip r:embed="rId6"/>
            <a:stretch>
              <a:fillRect l="0" t="0" r="0" b="0"/>
            </a:stretch>
          </a:blipFill>
        </p:spPr>
      </p:sp>
      <p:sp>
        <p:nvSpPr>
          <p:cNvPr name="TextBox 8" id="8"/>
          <p:cNvSpPr txBox="true"/>
          <p:nvPr/>
        </p:nvSpPr>
        <p:spPr>
          <a:xfrm rot="0">
            <a:off x="1714381" y="4771012"/>
            <a:ext cx="14859238" cy="828797"/>
          </a:xfrm>
          <a:prstGeom prst="rect">
            <a:avLst/>
          </a:prstGeom>
        </p:spPr>
        <p:txBody>
          <a:bodyPr anchor="t" rtlCol="false" tIns="0" lIns="0" bIns="0" rIns="0">
            <a:spAutoFit/>
          </a:bodyPr>
          <a:lstStyle/>
          <a:p>
            <a:pPr algn="ctr">
              <a:lnSpc>
                <a:spcPts val="6818"/>
              </a:lnSpc>
              <a:spcBef>
                <a:spcPct val="0"/>
              </a:spcBef>
            </a:pPr>
            <a:r>
              <a:rPr lang="en-US" b="true" sz="4870" spc="-112">
                <a:solidFill>
                  <a:srgbClr val="000000"/>
                </a:solidFill>
                <a:latin typeface="Black Mango Bold"/>
                <a:ea typeface="Black Mango Bold"/>
                <a:cs typeface="Black Mango Bold"/>
                <a:sym typeface="Black Mango Bold"/>
              </a:rPr>
              <a:t>NOW LET’S VIEW OUR DASHBOARD ON POWER BI!</a:t>
            </a:r>
          </a:p>
        </p:txBody>
      </p:sp>
      <p:sp>
        <p:nvSpPr>
          <p:cNvPr name="Freeform 9" id="9"/>
          <p:cNvSpPr/>
          <p:nvPr/>
        </p:nvSpPr>
        <p:spPr>
          <a:xfrm flipH="false" flipV="false" rot="0">
            <a:off x="-2022917" y="5143500"/>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56835" y="394643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stretch>
              <a:fillRect l="0" t="0" r="0" b="0"/>
            </a:stretch>
          </a:blipFill>
        </p:spPr>
      </p:sp>
      <p:sp>
        <p:nvSpPr>
          <p:cNvPr name="Freeform 3" id="3"/>
          <p:cNvSpPr/>
          <p:nvPr/>
        </p:nvSpPr>
        <p:spPr>
          <a:xfrm flipH="false" flipV="false" rot="0">
            <a:off x="11993576" y="1305938"/>
            <a:ext cx="4176522" cy="8229600"/>
          </a:xfrm>
          <a:custGeom>
            <a:avLst/>
            <a:gdLst/>
            <a:ahLst/>
            <a:cxnLst/>
            <a:rect r="r" b="b" t="t" l="l"/>
            <a:pathLst>
              <a:path h="8229600" w="4176522">
                <a:moveTo>
                  <a:pt x="0" y="0"/>
                </a:moveTo>
                <a:lnTo>
                  <a:pt x="4176522" y="0"/>
                </a:lnTo>
                <a:lnTo>
                  <a:pt x="4176522"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03 - DOCUMENTATION</a:t>
            </a:r>
          </a:p>
        </p:txBody>
      </p:sp>
      <p:sp>
        <p:nvSpPr>
          <p:cNvPr name="Freeform 5" id="5"/>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4"/>
            <a:stretch>
              <a:fillRect l="-14022" t="0" r="-16025" b="0"/>
            </a:stretch>
          </a:blipFill>
        </p:spPr>
      </p:sp>
      <p:sp>
        <p:nvSpPr>
          <p:cNvPr name="Freeform 6" id="6"/>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5"/>
            <a:stretch>
              <a:fillRect l="-34186" t="-4237" r="-38441" b="0"/>
            </a:stretch>
          </a:blipFill>
        </p:spPr>
      </p:sp>
      <p:sp>
        <p:nvSpPr>
          <p:cNvPr name="Freeform 7" id="7"/>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6"/>
            <a:stretch>
              <a:fillRect l="0" t="-42762" r="-5598" b="-45430"/>
            </a:stretch>
          </a:blipFill>
        </p:spPr>
      </p:sp>
      <p:sp>
        <p:nvSpPr>
          <p:cNvPr name="TextBox 8" id="8"/>
          <p:cNvSpPr txBox="true"/>
          <p:nvPr/>
        </p:nvSpPr>
        <p:spPr>
          <a:xfrm rot="0">
            <a:off x="1123726" y="4225585"/>
            <a:ext cx="10033109" cy="2922374"/>
          </a:xfrm>
          <a:prstGeom prst="rect">
            <a:avLst/>
          </a:prstGeom>
        </p:spPr>
        <p:txBody>
          <a:bodyPr anchor="t" rtlCol="false" tIns="0" lIns="0" bIns="0" rIns="0">
            <a:spAutoFit/>
          </a:bodyPr>
          <a:lstStyle/>
          <a:p>
            <a:pPr algn="ctr">
              <a:lnSpc>
                <a:spcPts val="5735"/>
              </a:lnSpc>
            </a:pPr>
            <a:r>
              <a:rPr lang="en-US" sz="4987">
                <a:solidFill>
                  <a:srgbClr val="0557BE"/>
                </a:solidFill>
                <a:latin typeface="Black Mango"/>
                <a:ea typeface="Black Mango"/>
                <a:cs typeface="Black Mango"/>
                <a:sym typeface="Black Mango"/>
              </a:rPr>
              <a:t>Actionable Recommendations for Improving Student Mental Health and Academic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56835" y="394643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stretch>
              <a:fillRect l="0" t="0" r="0" b="0"/>
            </a:stretch>
          </a:blipFill>
        </p:spPr>
      </p:sp>
      <p:sp>
        <p:nvSpPr>
          <p:cNvPr name="TextBox 3" id="3"/>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03 - DOCUMENTATION</a:t>
            </a:r>
          </a:p>
        </p:txBody>
      </p:sp>
      <p:sp>
        <p:nvSpPr>
          <p:cNvPr name="Freeform 4" id="4"/>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5" id="5"/>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6" id="6"/>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TextBox 7" id="7"/>
          <p:cNvSpPr txBox="true"/>
          <p:nvPr/>
        </p:nvSpPr>
        <p:spPr>
          <a:xfrm rot="0">
            <a:off x="201789" y="2478934"/>
            <a:ext cx="17884421" cy="1467497"/>
          </a:xfrm>
          <a:prstGeom prst="rect">
            <a:avLst/>
          </a:prstGeom>
        </p:spPr>
        <p:txBody>
          <a:bodyPr anchor="t" rtlCol="false" tIns="0" lIns="0" bIns="0" rIns="0">
            <a:spAutoFit/>
          </a:bodyPr>
          <a:lstStyle/>
          <a:p>
            <a:pPr algn="ctr">
              <a:lnSpc>
                <a:spcPts val="5735"/>
              </a:lnSpc>
            </a:pPr>
            <a:r>
              <a:rPr lang="en-US" sz="4987">
                <a:solidFill>
                  <a:srgbClr val="0557BE"/>
                </a:solidFill>
                <a:latin typeface="Black Mango"/>
                <a:ea typeface="Black Mango"/>
                <a:cs typeface="Black Mango"/>
                <a:sym typeface="Black Mango"/>
              </a:rPr>
              <a:t>Actionable Recommendations for Improving Student Mental Health and Academic Performance</a:t>
            </a:r>
          </a:p>
        </p:txBody>
      </p:sp>
      <p:sp>
        <p:nvSpPr>
          <p:cNvPr name="TextBox 8" id="8"/>
          <p:cNvSpPr txBox="true"/>
          <p:nvPr/>
        </p:nvSpPr>
        <p:spPr>
          <a:xfrm rot="0">
            <a:off x="3844460" y="5153025"/>
            <a:ext cx="10599081" cy="2996567"/>
          </a:xfrm>
          <a:prstGeom prst="rect">
            <a:avLst/>
          </a:prstGeom>
        </p:spPr>
        <p:txBody>
          <a:bodyPr anchor="t" rtlCol="false" tIns="0" lIns="0" bIns="0" rIns="0">
            <a:spAutoFit/>
          </a:bodyPr>
          <a:lstStyle/>
          <a:p>
            <a:pPr algn="ctr">
              <a:lnSpc>
                <a:spcPts val="3940"/>
              </a:lnSpc>
            </a:pPr>
            <a:r>
              <a:rPr lang="en-US" sz="3426" b="true">
                <a:solidFill>
                  <a:srgbClr val="000000"/>
                </a:solidFill>
                <a:latin typeface="DM Sans Bold"/>
                <a:ea typeface="DM Sans Bold"/>
                <a:cs typeface="DM Sans Bold"/>
                <a:sym typeface="DM Sans Bold"/>
              </a:rPr>
              <a:t>The college could consider adding gym facilities to promote physical activity, which has been shown to reduce anxiety, depression, and isolation among students.</a:t>
            </a:r>
          </a:p>
          <a:p>
            <a:pPr algn="ctr">
              <a:lnSpc>
                <a:spcPts val="3940"/>
              </a:lnSpc>
            </a:pPr>
          </a:p>
          <a:p>
            <a:pPr algn="ctr">
              <a:lnSpc>
                <a:spcPts val="39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8087" y="394643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stretch>
              <a:fillRect l="0" t="0" r="0" b="0"/>
            </a:stretch>
          </a:blipFill>
        </p:spPr>
      </p:sp>
      <p:sp>
        <p:nvSpPr>
          <p:cNvPr name="TextBox 3" id="3"/>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03 - DOCUMENTATION</a:t>
            </a:r>
          </a:p>
        </p:txBody>
      </p:sp>
      <p:sp>
        <p:nvSpPr>
          <p:cNvPr name="Freeform 4" id="4"/>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5" id="5"/>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6" id="6"/>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TextBox 7" id="7"/>
          <p:cNvSpPr txBox="true"/>
          <p:nvPr/>
        </p:nvSpPr>
        <p:spPr>
          <a:xfrm rot="0">
            <a:off x="201789" y="2478934"/>
            <a:ext cx="17884421" cy="1467497"/>
          </a:xfrm>
          <a:prstGeom prst="rect">
            <a:avLst/>
          </a:prstGeom>
        </p:spPr>
        <p:txBody>
          <a:bodyPr anchor="t" rtlCol="false" tIns="0" lIns="0" bIns="0" rIns="0">
            <a:spAutoFit/>
          </a:bodyPr>
          <a:lstStyle/>
          <a:p>
            <a:pPr algn="ctr">
              <a:lnSpc>
                <a:spcPts val="5735"/>
              </a:lnSpc>
            </a:pPr>
            <a:r>
              <a:rPr lang="en-US" sz="4987">
                <a:solidFill>
                  <a:srgbClr val="0557BE"/>
                </a:solidFill>
                <a:latin typeface="Black Mango"/>
                <a:ea typeface="Black Mango"/>
                <a:cs typeface="Black Mango"/>
                <a:sym typeface="Black Mango"/>
              </a:rPr>
              <a:t>Actionable Recommendations for Improving Student Mental Health and Academic Performance</a:t>
            </a:r>
          </a:p>
        </p:txBody>
      </p:sp>
      <p:sp>
        <p:nvSpPr>
          <p:cNvPr name="TextBox 8" id="8"/>
          <p:cNvSpPr txBox="true"/>
          <p:nvPr/>
        </p:nvSpPr>
        <p:spPr>
          <a:xfrm rot="0">
            <a:off x="3844460" y="5153025"/>
            <a:ext cx="10599081" cy="2499178"/>
          </a:xfrm>
          <a:prstGeom prst="rect">
            <a:avLst/>
          </a:prstGeom>
        </p:spPr>
        <p:txBody>
          <a:bodyPr anchor="t" rtlCol="false" tIns="0" lIns="0" bIns="0" rIns="0">
            <a:spAutoFit/>
          </a:bodyPr>
          <a:lstStyle/>
          <a:p>
            <a:pPr algn="ctr">
              <a:lnSpc>
                <a:spcPts val="3940"/>
              </a:lnSpc>
            </a:pPr>
            <a:r>
              <a:rPr lang="en-US" sz="3426" b="true">
                <a:solidFill>
                  <a:srgbClr val="000000"/>
                </a:solidFill>
                <a:latin typeface="DM Sans Bold"/>
                <a:ea typeface="DM Sans Bold"/>
                <a:cs typeface="DM Sans Bold"/>
                <a:sym typeface="DM Sans Bold"/>
              </a:rPr>
              <a:t>Create a student activity that emphasizes social connections by allowing students to join study groups with unfamiliar peers who are studying the same subject. </a:t>
            </a:r>
          </a:p>
          <a:p>
            <a:pPr algn="ctr">
              <a:lnSpc>
                <a:spcPts val="394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8087" y="394643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alphaModFix amt="68000"/>
            </a:blip>
            <a:stretch>
              <a:fillRect l="0" t="0" r="0" b="0"/>
            </a:stretch>
          </a:blipFill>
        </p:spPr>
      </p:sp>
      <p:sp>
        <p:nvSpPr>
          <p:cNvPr name="TextBox 3" id="3"/>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03 - DOCUMENTATION</a:t>
            </a:r>
          </a:p>
        </p:txBody>
      </p:sp>
      <p:sp>
        <p:nvSpPr>
          <p:cNvPr name="Freeform 4" id="4"/>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5" id="5"/>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6" id="6"/>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TextBox 7" id="7"/>
          <p:cNvSpPr txBox="true"/>
          <p:nvPr/>
        </p:nvSpPr>
        <p:spPr>
          <a:xfrm rot="0">
            <a:off x="201789" y="2478934"/>
            <a:ext cx="17884421" cy="1467497"/>
          </a:xfrm>
          <a:prstGeom prst="rect">
            <a:avLst/>
          </a:prstGeom>
        </p:spPr>
        <p:txBody>
          <a:bodyPr anchor="t" rtlCol="false" tIns="0" lIns="0" bIns="0" rIns="0">
            <a:spAutoFit/>
          </a:bodyPr>
          <a:lstStyle/>
          <a:p>
            <a:pPr algn="ctr">
              <a:lnSpc>
                <a:spcPts val="5735"/>
              </a:lnSpc>
            </a:pPr>
            <a:r>
              <a:rPr lang="en-US" sz="4987">
                <a:solidFill>
                  <a:srgbClr val="0557BE"/>
                </a:solidFill>
                <a:latin typeface="Black Mango"/>
                <a:ea typeface="Black Mango"/>
                <a:cs typeface="Black Mango"/>
                <a:sym typeface="Black Mango"/>
              </a:rPr>
              <a:t>Actionable Recommendations for Improving Student Mental Health and Academic Performance</a:t>
            </a:r>
          </a:p>
        </p:txBody>
      </p:sp>
      <p:sp>
        <p:nvSpPr>
          <p:cNvPr name="TextBox 8" id="8"/>
          <p:cNvSpPr txBox="true"/>
          <p:nvPr/>
        </p:nvSpPr>
        <p:spPr>
          <a:xfrm rot="0">
            <a:off x="3844460" y="5153025"/>
            <a:ext cx="10599081" cy="3974636"/>
          </a:xfrm>
          <a:prstGeom prst="rect">
            <a:avLst/>
          </a:prstGeom>
        </p:spPr>
        <p:txBody>
          <a:bodyPr anchor="t" rtlCol="false" tIns="0" lIns="0" bIns="0" rIns="0">
            <a:spAutoFit/>
          </a:bodyPr>
          <a:lstStyle/>
          <a:p>
            <a:pPr algn="ctr">
              <a:lnSpc>
                <a:spcPts val="3940"/>
              </a:lnSpc>
            </a:pPr>
            <a:r>
              <a:rPr lang="en-US" sz="3426" b="true">
                <a:solidFill>
                  <a:srgbClr val="000000"/>
                </a:solidFill>
                <a:latin typeface="DM Sans Bold"/>
                <a:ea typeface="DM Sans Bold"/>
                <a:cs typeface="DM Sans Bold"/>
                <a:sym typeface="DM Sans Bold"/>
              </a:rPr>
              <a:t>Create entertaining educational videos for various subjects and share them on social media platforms, blending learning with online entertainment. This approach would make studying more engaging and align with students' preferences for consuming content online.</a:t>
            </a:r>
          </a:p>
          <a:p>
            <a:pPr algn="ctr">
              <a:lnSpc>
                <a:spcPts val="3940"/>
              </a:lnSpc>
            </a:pPr>
          </a:p>
          <a:p>
            <a:pPr algn="ctr">
              <a:lnSpc>
                <a:spcPts val="394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8087" y="394643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2">
              <a:alphaModFix amt="68000"/>
            </a:blip>
            <a:stretch>
              <a:fillRect l="0" t="0" r="0" b="0"/>
            </a:stretch>
          </a:blipFill>
        </p:spPr>
      </p:sp>
      <p:sp>
        <p:nvSpPr>
          <p:cNvPr name="TextBox 3" id="3"/>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03 - DOCUMENTATION</a:t>
            </a:r>
          </a:p>
        </p:txBody>
      </p:sp>
      <p:sp>
        <p:nvSpPr>
          <p:cNvPr name="Freeform 4" id="4"/>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5" id="5"/>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6" id="6"/>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TextBox 7" id="7"/>
          <p:cNvSpPr txBox="true"/>
          <p:nvPr/>
        </p:nvSpPr>
        <p:spPr>
          <a:xfrm rot="0">
            <a:off x="201789" y="2478934"/>
            <a:ext cx="17884421" cy="1467497"/>
          </a:xfrm>
          <a:prstGeom prst="rect">
            <a:avLst/>
          </a:prstGeom>
        </p:spPr>
        <p:txBody>
          <a:bodyPr anchor="t" rtlCol="false" tIns="0" lIns="0" bIns="0" rIns="0">
            <a:spAutoFit/>
          </a:bodyPr>
          <a:lstStyle/>
          <a:p>
            <a:pPr algn="ctr">
              <a:lnSpc>
                <a:spcPts val="5735"/>
              </a:lnSpc>
            </a:pPr>
            <a:r>
              <a:rPr lang="en-US" sz="4987">
                <a:solidFill>
                  <a:srgbClr val="0557BE"/>
                </a:solidFill>
                <a:latin typeface="Black Mango"/>
                <a:ea typeface="Black Mango"/>
                <a:cs typeface="Black Mango"/>
                <a:sym typeface="Black Mango"/>
              </a:rPr>
              <a:t>Actionable Recommendations for Improving Student Mental Health and Academic Performance</a:t>
            </a:r>
          </a:p>
        </p:txBody>
      </p:sp>
      <p:sp>
        <p:nvSpPr>
          <p:cNvPr name="TextBox 8" id="8"/>
          <p:cNvSpPr txBox="true"/>
          <p:nvPr/>
        </p:nvSpPr>
        <p:spPr>
          <a:xfrm rot="0">
            <a:off x="3844460" y="5153025"/>
            <a:ext cx="10599081" cy="3974636"/>
          </a:xfrm>
          <a:prstGeom prst="rect">
            <a:avLst/>
          </a:prstGeom>
        </p:spPr>
        <p:txBody>
          <a:bodyPr anchor="t" rtlCol="false" tIns="0" lIns="0" bIns="0" rIns="0">
            <a:spAutoFit/>
          </a:bodyPr>
          <a:lstStyle/>
          <a:p>
            <a:pPr algn="ctr">
              <a:lnSpc>
                <a:spcPts val="3940"/>
              </a:lnSpc>
            </a:pPr>
            <a:r>
              <a:rPr lang="en-US" sz="3426" b="true">
                <a:solidFill>
                  <a:srgbClr val="000000"/>
                </a:solidFill>
                <a:latin typeface="DM Sans Bold"/>
                <a:ea typeface="DM Sans Bold"/>
                <a:cs typeface="DM Sans Bold"/>
                <a:sym typeface="DM Sans Bold"/>
              </a:rPr>
              <a:t>The college could collaborate with mental health professionals to provide tailored support and resources for students, helping to address mental health challenges such as anxiety, depression, and isolation. This partnership would create a healthier, more supportive environment for students to thrive academically and personally</a:t>
            </a:r>
          </a:p>
          <a:p>
            <a:pPr algn="ctr">
              <a:lnSpc>
                <a:spcPts val="394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46995" y="3616144"/>
            <a:ext cx="5994010" cy="2377051"/>
          </a:xfrm>
          <a:prstGeom prst="rect">
            <a:avLst/>
          </a:prstGeom>
        </p:spPr>
        <p:txBody>
          <a:bodyPr anchor="t" rtlCol="false" tIns="0" lIns="0" bIns="0" rIns="0">
            <a:spAutoFit/>
          </a:bodyPr>
          <a:lstStyle/>
          <a:p>
            <a:pPr algn="ctr">
              <a:lnSpc>
                <a:spcPts val="9535"/>
              </a:lnSpc>
            </a:pPr>
            <a:r>
              <a:rPr lang="en-US" sz="6811">
                <a:solidFill>
                  <a:srgbClr val="000000"/>
                </a:solidFill>
                <a:latin typeface="Black Mango"/>
                <a:ea typeface="Black Mango"/>
                <a:cs typeface="Black Mango"/>
                <a:sym typeface="Black Mango"/>
              </a:rPr>
              <a:t>Any Questions?</a:t>
            </a:r>
          </a:p>
        </p:txBody>
      </p:sp>
      <p:sp>
        <p:nvSpPr>
          <p:cNvPr name="TextBox 3" id="3"/>
          <p:cNvSpPr txBox="true"/>
          <p:nvPr/>
        </p:nvSpPr>
        <p:spPr>
          <a:xfrm rot="0">
            <a:off x="7490303" y="8671214"/>
            <a:ext cx="3307395" cy="588970"/>
          </a:xfrm>
          <a:prstGeom prst="rect">
            <a:avLst/>
          </a:prstGeom>
        </p:spPr>
        <p:txBody>
          <a:bodyPr anchor="t" rtlCol="false" tIns="0" lIns="0" bIns="0" rIns="0">
            <a:spAutoFit/>
          </a:bodyPr>
          <a:lstStyle/>
          <a:p>
            <a:pPr algn="ctr">
              <a:lnSpc>
                <a:spcPts val="4812"/>
              </a:lnSpc>
            </a:pPr>
            <a:r>
              <a:rPr lang="en-US" sz="3437" spc="-147">
                <a:solidFill>
                  <a:srgbClr val="FFFFFF"/>
                </a:solidFill>
                <a:latin typeface="Playfair Display"/>
                <a:ea typeface="Playfair Display"/>
                <a:cs typeface="Playfair Display"/>
                <a:sym typeface="Playfair Display"/>
              </a:rPr>
              <a:t>Sandra Haro</a:t>
            </a:r>
          </a:p>
        </p:txBody>
      </p:sp>
      <p:sp>
        <p:nvSpPr>
          <p:cNvPr name="TextBox 4" id="4"/>
          <p:cNvSpPr txBox="true"/>
          <p:nvPr/>
        </p:nvSpPr>
        <p:spPr>
          <a:xfrm rot="0">
            <a:off x="7490303" y="962025"/>
            <a:ext cx="3307395" cy="588970"/>
          </a:xfrm>
          <a:prstGeom prst="rect">
            <a:avLst/>
          </a:prstGeom>
        </p:spPr>
        <p:txBody>
          <a:bodyPr anchor="t" rtlCol="false" tIns="0" lIns="0" bIns="0" rIns="0">
            <a:spAutoFit/>
          </a:bodyPr>
          <a:lstStyle/>
          <a:p>
            <a:pPr algn="ctr">
              <a:lnSpc>
                <a:spcPts val="4812"/>
              </a:lnSpc>
            </a:pPr>
            <a:r>
              <a:rPr lang="en-US" sz="3437" spc="-147">
                <a:solidFill>
                  <a:srgbClr val="FFFFFF"/>
                </a:solidFill>
                <a:latin typeface="Playfair Display"/>
                <a:ea typeface="Playfair Display"/>
                <a:cs typeface="Playfair Display"/>
                <a:sym typeface="Playfair Display"/>
              </a:rPr>
              <a:t>Presentation</a:t>
            </a:r>
          </a:p>
        </p:txBody>
      </p:sp>
      <p:sp>
        <p:nvSpPr>
          <p:cNvPr name="Freeform 5" id="5"/>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6" id="6"/>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7" id="7"/>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40272" y="-1600525"/>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928433" y="5612952"/>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3"/>
            <a:stretch>
              <a:fillRect l="0" t="0" r="0" b="0"/>
            </a:stretch>
          </a:blipFill>
        </p:spPr>
      </p:sp>
      <p:sp>
        <p:nvSpPr>
          <p:cNvPr name="TextBox 4" id="4"/>
          <p:cNvSpPr txBox="true"/>
          <p:nvPr/>
        </p:nvSpPr>
        <p:spPr>
          <a:xfrm rot="0">
            <a:off x="3673065" y="3332736"/>
            <a:ext cx="10941869" cy="3497703"/>
          </a:xfrm>
          <a:prstGeom prst="rect">
            <a:avLst/>
          </a:prstGeom>
        </p:spPr>
        <p:txBody>
          <a:bodyPr anchor="t" rtlCol="false" tIns="0" lIns="0" bIns="0" rIns="0">
            <a:spAutoFit/>
          </a:bodyPr>
          <a:lstStyle/>
          <a:p>
            <a:pPr algn="ctr">
              <a:lnSpc>
                <a:spcPts val="9338"/>
              </a:lnSpc>
              <a:spcBef>
                <a:spcPct val="0"/>
              </a:spcBef>
            </a:pPr>
            <a:r>
              <a:rPr lang="en-US" b="true" sz="6670" spc="-153">
                <a:solidFill>
                  <a:srgbClr val="0557BE"/>
                </a:solidFill>
                <a:latin typeface="Black Mango Bold"/>
                <a:ea typeface="Black Mango Bold"/>
                <a:cs typeface="Black Mango Bold"/>
                <a:sym typeface="Black Mango Bold"/>
              </a:rPr>
              <a:t>LET ME TAKE YOU ON A JOURNEY ABOUT HOW THIS PROJECT STARTED</a:t>
            </a:r>
          </a:p>
        </p:txBody>
      </p:sp>
      <p:sp>
        <p:nvSpPr>
          <p:cNvPr name="Freeform 5" id="5"/>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4"/>
            <a:stretch>
              <a:fillRect l="-14022" t="0" r="-16025" b="0"/>
            </a:stretch>
          </a:blipFill>
        </p:spPr>
      </p:sp>
      <p:sp>
        <p:nvSpPr>
          <p:cNvPr name="Freeform 6" id="6"/>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5"/>
            <a:stretch>
              <a:fillRect l="-34186" t="-4237" r="-38441" b="0"/>
            </a:stretch>
          </a:blipFill>
        </p:spPr>
      </p:sp>
      <p:sp>
        <p:nvSpPr>
          <p:cNvPr name="Freeform 7" id="7"/>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6"/>
            <a:stretch>
              <a:fillRect l="0" t="-42762" r="-5598" b="-4543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92737" y="4623089"/>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Freeform 6" id="6"/>
          <p:cNvSpPr/>
          <p:nvPr/>
        </p:nvSpPr>
        <p:spPr>
          <a:xfrm flipH="false" flipV="false" rot="0">
            <a:off x="11871977" y="-297460"/>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TextBox 7" id="7"/>
          <p:cNvSpPr txBox="true"/>
          <p:nvPr/>
        </p:nvSpPr>
        <p:spPr>
          <a:xfrm rot="0">
            <a:off x="5877967" y="4492477"/>
            <a:ext cx="5994010" cy="1168696"/>
          </a:xfrm>
          <a:prstGeom prst="rect">
            <a:avLst/>
          </a:prstGeom>
        </p:spPr>
        <p:txBody>
          <a:bodyPr anchor="t" rtlCol="false" tIns="0" lIns="0" bIns="0" rIns="0">
            <a:spAutoFit/>
          </a:bodyPr>
          <a:lstStyle/>
          <a:p>
            <a:pPr algn="ctr">
              <a:lnSpc>
                <a:spcPts val="9535"/>
              </a:lnSpc>
            </a:pPr>
            <a:r>
              <a:rPr lang="en-US" sz="6811">
                <a:solidFill>
                  <a:srgbClr val="DC848A"/>
                </a:solidFill>
                <a:latin typeface="Black Mango"/>
                <a:ea typeface="Black Mango"/>
                <a:cs typeface="Black Mango"/>
                <a:sym typeface="Black Mango"/>
              </a:rPr>
              <a:t>Thank you</a:t>
            </a:r>
          </a:p>
        </p:txBody>
      </p:sp>
      <p:sp>
        <p:nvSpPr>
          <p:cNvPr name="TextBox 8" id="8"/>
          <p:cNvSpPr txBox="true"/>
          <p:nvPr/>
        </p:nvSpPr>
        <p:spPr>
          <a:xfrm rot="0">
            <a:off x="7490303" y="8671214"/>
            <a:ext cx="3307395" cy="588970"/>
          </a:xfrm>
          <a:prstGeom prst="rect">
            <a:avLst/>
          </a:prstGeom>
        </p:spPr>
        <p:txBody>
          <a:bodyPr anchor="t" rtlCol="false" tIns="0" lIns="0" bIns="0" rIns="0">
            <a:spAutoFit/>
          </a:bodyPr>
          <a:lstStyle/>
          <a:p>
            <a:pPr algn="ctr">
              <a:lnSpc>
                <a:spcPts val="4812"/>
              </a:lnSpc>
            </a:pPr>
            <a:r>
              <a:rPr lang="en-US" sz="3437" spc="-147">
                <a:solidFill>
                  <a:srgbClr val="FFFFFF"/>
                </a:solidFill>
                <a:latin typeface="Playfair Display"/>
                <a:ea typeface="Playfair Display"/>
                <a:cs typeface="Playfair Display"/>
                <a:sym typeface="Playfair Display"/>
              </a:rPr>
              <a:t>Sandra Haro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TextBox 3" id="3"/>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Freeform 4" id="4"/>
          <p:cNvSpPr/>
          <p:nvPr/>
        </p:nvSpPr>
        <p:spPr>
          <a:xfrm flipH="false" flipV="false" rot="0">
            <a:off x="4317393" y="0"/>
            <a:ext cx="10100846" cy="9116014"/>
          </a:xfrm>
          <a:custGeom>
            <a:avLst/>
            <a:gdLst/>
            <a:ahLst/>
            <a:cxnLst/>
            <a:rect r="r" b="b" t="t" l="l"/>
            <a:pathLst>
              <a:path h="9116014" w="10100846">
                <a:moveTo>
                  <a:pt x="0" y="0"/>
                </a:moveTo>
                <a:lnTo>
                  <a:pt x="10100847" y="0"/>
                </a:lnTo>
                <a:lnTo>
                  <a:pt x="10100847" y="9116014"/>
                </a:lnTo>
                <a:lnTo>
                  <a:pt x="0" y="9116014"/>
                </a:lnTo>
                <a:lnTo>
                  <a:pt x="0" y="0"/>
                </a:lnTo>
                <a:close/>
              </a:path>
            </a:pathLst>
          </a:custGeom>
          <a:blipFill>
            <a:blip r:embed="rId2"/>
            <a:stretch>
              <a:fillRect l="0" t="0" r="0" b="0"/>
            </a:stretch>
          </a:blipFill>
        </p:spPr>
      </p:sp>
      <p:sp>
        <p:nvSpPr>
          <p:cNvPr name="TextBox 5" id="5"/>
          <p:cNvSpPr txBox="true"/>
          <p:nvPr/>
        </p:nvSpPr>
        <p:spPr>
          <a:xfrm rot="0">
            <a:off x="5379410" y="4020458"/>
            <a:ext cx="7621696" cy="2122259"/>
          </a:xfrm>
          <a:prstGeom prst="rect">
            <a:avLst/>
          </a:prstGeom>
        </p:spPr>
        <p:txBody>
          <a:bodyPr anchor="t" rtlCol="false" tIns="0" lIns="0" bIns="0" rIns="0">
            <a:spAutoFit/>
          </a:bodyPr>
          <a:lstStyle/>
          <a:p>
            <a:pPr algn="ctr">
              <a:lnSpc>
                <a:spcPts val="8500"/>
              </a:lnSpc>
              <a:spcBef>
                <a:spcPct val="0"/>
              </a:spcBef>
            </a:pPr>
            <a:r>
              <a:rPr lang="en-US" b="true" sz="6071" spc="-139">
                <a:solidFill>
                  <a:srgbClr val="0557BE"/>
                </a:solidFill>
                <a:latin typeface="Black Mango Bold"/>
                <a:ea typeface="Black Mango Bold"/>
                <a:cs typeface="Black Mango Bold"/>
                <a:sym typeface="Black Mango Bold"/>
              </a:rPr>
              <a:t>WHY I CHOSE THIS TOPIC?</a:t>
            </a:r>
          </a:p>
        </p:txBody>
      </p:sp>
      <p:sp>
        <p:nvSpPr>
          <p:cNvPr name="Freeform 6" id="6"/>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7" id="7"/>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8" id="8"/>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sp>
        <p:nvSpPr>
          <p:cNvPr name="TextBox 6" id="6"/>
          <p:cNvSpPr txBox="true"/>
          <p:nvPr/>
        </p:nvSpPr>
        <p:spPr>
          <a:xfrm rot="0">
            <a:off x="2701617" y="3162223"/>
            <a:ext cx="12884767" cy="4804943"/>
          </a:xfrm>
          <a:prstGeom prst="rect">
            <a:avLst/>
          </a:prstGeom>
        </p:spPr>
        <p:txBody>
          <a:bodyPr anchor="t" rtlCol="false" tIns="0" lIns="0" bIns="0" rIns="0">
            <a:spAutoFit/>
          </a:bodyPr>
          <a:lstStyle/>
          <a:p>
            <a:pPr algn="ctr">
              <a:lnSpc>
                <a:spcPts val="8204"/>
              </a:lnSpc>
            </a:pPr>
            <a:r>
              <a:rPr lang="en-US" sz="7133">
                <a:solidFill>
                  <a:srgbClr val="0557BE"/>
                </a:solidFill>
                <a:latin typeface="Black Mango"/>
                <a:ea typeface="Black Mango"/>
                <a:cs typeface="Black Mango"/>
                <a:sym typeface="Black Mango"/>
              </a:rPr>
              <a:t>Data collection</a:t>
            </a:r>
          </a:p>
          <a:p>
            <a:pPr algn="ctr">
              <a:lnSpc>
                <a:spcPts val="8204"/>
              </a:lnSpc>
            </a:pPr>
          </a:p>
          <a:p>
            <a:pPr algn="ctr">
              <a:lnSpc>
                <a:spcPts val="7169"/>
              </a:lnSpc>
            </a:pPr>
            <a:r>
              <a:rPr lang="en-US" sz="6234">
                <a:solidFill>
                  <a:srgbClr val="050507"/>
                </a:solidFill>
                <a:latin typeface="DM Sans"/>
                <a:ea typeface="DM Sans"/>
                <a:cs typeface="DM Sans"/>
                <a:sym typeface="DM Sans"/>
              </a:rPr>
              <a:t>Method: </a:t>
            </a:r>
            <a:r>
              <a:rPr lang="en-US" sz="6234">
                <a:solidFill>
                  <a:srgbClr val="050507"/>
                </a:solidFill>
                <a:latin typeface="DM Sans"/>
                <a:ea typeface="DM Sans"/>
                <a:cs typeface="DM Sans"/>
                <a:sym typeface="DM Sans"/>
              </a:rPr>
              <a:t>Google Forms posted on</a:t>
            </a:r>
          </a:p>
          <a:p>
            <a:pPr algn="ctr">
              <a:lnSpc>
                <a:spcPts val="7169"/>
              </a:lnSpc>
            </a:pPr>
            <a:r>
              <a:rPr lang="en-US" sz="6234">
                <a:solidFill>
                  <a:srgbClr val="050507"/>
                </a:solidFill>
                <a:latin typeface="DM Sans"/>
                <a:ea typeface="DM Sans"/>
                <a:cs typeface="DM Sans"/>
                <a:sym typeface="DM Sans"/>
              </a:rPr>
              <a:t>HTI Official Pages and groups on social media and website.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sp>
        <p:nvSpPr>
          <p:cNvPr name="Freeform 6" id="6"/>
          <p:cNvSpPr/>
          <p:nvPr/>
        </p:nvSpPr>
        <p:spPr>
          <a:xfrm flipH="false" flipV="false" rot="0">
            <a:off x="357900" y="2827515"/>
            <a:ext cx="17413968" cy="6430785"/>
          </a:xfrm>
          <a:custGeom>
            <a:avLst/>
            <a:gdLst/>
            <a:ahLst/>
            <a:cxnLst/>
            <a:rect r="r" b="b" t="t" l="l"/>
            <a:pathLst>
              <a:path h="6430785" w="17413968">
                <a:moveTo>
                  <a:pt x="0" y="0"/>
                </a:moveTo>
                <a:lnTo>
                  <a:pt x="17413968" y="0"/>
                </a:lnTo>
                <a:lnTo>
                  <a:pt x="17413968" y="6430785"/>
                </a:lnTo>
                <a:lnTo>
                  <a:pt x="0" y="6430785"/>
                </a:lnTo>
                <a:lnTo>
                  <a:pt x="0" y="0"/>
                </a:lnTo>
                <a:close/>
              </a:path>
            </a:pathLst>
          </a:custGeom>
          <a:blipFill>
            <a:blip r:embed="rId5"/>
            <a:stretch>
              <a:fillRect l="0" t="0" r="-2580" b="0"/>
            </a:stretch>
          </a:blipFill>
          <a:ln w="9525" cap="sq">
            <a:solidFill>
              <a:srgbClr val="356BA1"/>
            </a:solidFill>
            <a:prstDash val="solid"/>
            <a:miter/>
          </a:ln>
        </p:spPr>
      </p:sp>
      <p:sp>
        <p:nvSpPr>
          <p:cNvPr name="TextBox 7" id="7"/>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TextBox 8" id="8"/>
          <p:cNvSpPr txBox="true"/>
          <p:nvPr/>
        </p:nvSpPr>
        <p:spPr>
          <a:xfrm rot="0">
            <a:off x="3663036" y="1408278"/>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sp>
        <p:nvSpPr>
          <p:cNvPr name="TextBox 6" id="6"/>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TextBox 7" id="7"/>
          <p:cNvSpPr txBox="true"/>
          <p:nvPr/>
        </p:nvSpPr>
        <p:spPr>
          <a:xfrm rot="0">
            <a:off x="3663036" y="1408278"/>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Dataset</a:t>
            </a:r>
          </a:p>
        </p:txBody>
      </p:sp>
      <p:sp>
        <p:nvSpPr>
          <p:cNvPr name="TextBox 8" id="8"/>
          <p:cNvSpPr txBox="true"/>
          <p:nvPr/>
        </p:nvSpPr>
        <p:spPr>
          <a:xfrm rot="0">
            <a:off x="1829480" y="3384275"/>
            <a:ext cx="14629040" cy="5455574"/>
          </a:xfrm>
          <a:prstGeom prst="rect">
            <a:avLst/>
          </a:prstGeom>
        </p:spPr>
        <p:txBody>
          <a:bodyPr anchor="t" rtlCol="false" tIns="0" lIns="0" bIns="0" rIns="0">
            <a:spAutoFit/>
          </a:bodyPr>
          <a:lstStyle/>
          <a:p>
            <a:pPr algn="ctr">
              <a:lnSpc>
                <a:spcPts val="3590"/>
              </a:lnSpc>
            </a:pPr>
            <a:r>
              <a:rPr lang="en-US" sz="3122" b="true">
                <a:solidFill>
                  <a:srgbClr val="050507"/>
                </a:solidFill>
                <a:latin typeface="Roboto Bold"/>
                <a:ea typeface="Roboto Bold"/>
                <a:cs typeface="Roboto Bold"/>
                <a:sym typeface="Roboto Bold"/>
              </a:rPr>
              <a:t>Sample Size: 325 students.</a:t>
            </a:r>
          </a:p>
          <a:p>
            <a:pPr algn="ctr">
              <a:lnSpc>
                <a:spcPts val="3590"/>
              </a:lnSpc>
            </a:pPr>
          </a:p>
          <a:p>
            <a:pPr algn="l" marL="674150" indent="-337075" lvl="1">
              <a:lnSpc>
                <a:spcPts val="3590"/>
              </a:lnSpc>
              <a:buFont typeface="Arial"/>
              <a:buChar char="•"/>
            </a:pPr>
            <a:r>
              <a:rPr lang="en-US" b="true" sz="3122">
                <a:solidFill>
                  <a:srgbClr val="050507"/>
                </a:solidFill>
                <a:latin typeface="Roboto Bold"/>
                <a:ea typeface="Roboto Bold"/>
                <a:cs typeface="Roboto Bold"/>
                <a:sym typeface="Roboto Bold"/>
              </a:rPr>
              <a:t>Demographics: Gender, Age, Field of Study, Academic Year, and GPA.</a:t>
            </a:r>
          </a:p>
          <a:p>
            <a:pPr algn="l">
              <a:lnSpc>
                <a:spcPts val="3590"/>
              </a:lnSpc>
            </a:pPr>
          </a:p>
          <a:p>
            <a:pPr algn="l" marL="674150" indent="-337075" lvl="1">
              <a:lnSpc>
                <a:spcPts val="3590"/>
              </a:lnSpc>
              <a:buFont typeface="Arial"/>
              <a:buChar char="•"/>
            </a:pPr>
            <a:r>
              <a:rPr lang="en-US" b="true" sz="3122">
                <a:solidFill>
                  <a:srgbClr val="050507"/>
                </a:solidFill>
                <a:latin typeface="Roboto Bold"/>
                <a:ea typeface="Roboto Bold"/>
                <a:cs typeface="Roboto Bold"/>
                <a:sym typeface="Roboto Bold"/>
              </a:rPr>
              <a:t>Lifestyle Factors: Sports Engagement, Sleep Hours, Residential Status.</a:t>
            </a:r>
          </a:p>
          <a:p>
            <a:pPr algn="l">
              <a:lnSpc>
                <a:spcPts val="3590"/>
              </a:lnSpc>
            </a:pPr>
          </a:p>
          <a:p>
            <a:pPr algn="l" marL="674150" indent="-337075" lvl="1">
              <a:lnSpc>
                <a:spcPts val="3590"/>
              </a:lnSpc>
              <a:buFont typeface="Arial"/>
              <a:buChar char="•"/>
            </a:pPr>
            <a:r>
              <a:rPr lang="en-US" b="true" sz="3122">
                <a:solidFill>
                  <a:srgbClr val="050507"/>
                </a:solidFill>
                <a:latin typeface="Roboto Bold"/>
                <a:ea typeface="Roboto Bold"/>
                <a:cs typeface="Roboto Bold"/>
                <a:sym typeface="Roboto Bold"/>
              </a:rPr>
              <a:t>Mental Health Metrics: Study Satisfaction, Academic Workload, Academic Pressure, Financial Concerns, Anxiety, Depression, and Isolation.</a:t>
            </a:r>
          </a:p>
          <a:p>
            <a:pPr algn="l">
              <a:lnSpc>
                <a:spcPts val="3590"/>
              </a:lnSpc>
            </a:pPr>
          </a:p>
          <a:p>
            <a:pPr algn="l" marL="674150" indent="-337075" lvl="1">
              <a:lnSpc>
                <a:spcPts val="3590"/>
              </a:lnSpc>
              <a:buFont typeface="Arial"/>
              <a:buChar char="•"/>
            </a:pPr>
            <a:r>
              <a:rPr lang="en-US" b="true" sz="3122">
                <a:solidFill>
                  <a:srgbClr val="050507"/>
                </a:solidFill>
                <a:latin typeface="Roboto Bold"/>
                <a:ea typeface="Roboto Bold"/>
                <a:cs typeface="Roboto Bold"/>
                <a:sym typeface="Roboto Bold"/>
              </a:rPr>
              <a:t>Stress Relief Activities: Includes Religious Activities, Online Entertainment, Sleep, Social Connections, etc...</a:t>
            </a:r>
          </a:p>
          <a:p>
            <a:pPr algn="l">
              <a:lnSpc>
                <a:spcPts val="359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Freeform 3" id="3"/>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2"/>
            <a:stretch>
              <a:fillRect l="-14022" t="0" r="-16025" b="0"/>
            </a:stretch>
          </a:blipFill>
        </p:spPr>
      </p:sp>
      <p:sp>
        <p:nvSpPr>
          <p:cNvPr name="Freeform 4" id="4"/>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3"/>
            <a:stretch>
              <a:fillRect l="-34186" t="-4237" r="-38441" b="0"/>
            </a:stretch>
          </a:blipFill>
        </p:spPr>
      </p:sp>
      <p:sp>
        <p:nvSpPr>
          <p:cNvPr name="Freeform 5" id="5"/>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4"/>
            <a:stretch>
              <a:fillRect l="0" t="-42762" r="-5598" b="-45430"/>
            </a:stretch>
          </a:blipFill>
        </p:spPr>
      </p:sp>
      <p:sp>
        <p:nvSpPr>
          <p:cNvPr name="TextBox 6" id="6"/>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TextBox 7" id="7"/>
          <p:cNvSpPr txBox="true"/>
          <p:nvPr/>
        </p:nvSpPr>
        <p:spPr>
          <a:xfrm rot="0">
            <a:off x="5716804" y="3355233"/>
            <a:ext cx="6854392" cy="3614635"/>
          </a:xfrm>
          <a:prstGeom prst="rect">
            <a:avLst/>
          </a:prstGeom>
        </p:spPr>
        <p:txBody>
          <a:bodyPr anchor="t" rtlCol="false" tIns="0" lIns="0" bIns="0" rIns="0">
            <a:spAutoFit/>
          </a:bodyPr>
          <a:lstStyle/>
          <a:p>
            <a:pPr algn="ctr">
              <a:lnSpc>
                <a:spcPts val="9468"/>
              </a:lnSpc>
            </a:pPr>
            <a:r>
              <a:rPr lang="en-US" sz="8233">
                <a:solidFill>
                  <a:srgbClr val="0557BE"/>
                </a:solidFill>
                <a:latin typeface="Black Mango"/>
                <a:ea typeface="Black Mango"/>
                <a:cs typeface="Black Mango"/>
                <a:sym typeface="Black Mango"/>
              </a:rPr>
              <a:t>Data Cleaning Stage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TextBox 3" id="3"/>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Freeform 4" id="4"/>
          <p:cNvSpPr/>
          <p:nvPr/>
        </p:nvSpPr>
        <p:spPr>
          <a:xfrm flipH="false" flipV="false" rot="0">
            <a:off x="10372379" y="-872107"/>
            <a:ext cx="10100846" cy="9116014"/>
          </a:xfrm>
          <a:custGeom>
            <a:avLst/>
            <a:gdLst/>
            <a:ahLst/>
            <a:cxnLst/>
            <a:rect r="r" b="b" t="t" l="l"/>
            <a:pathLst>
              <a:path h="9116014" w="10100846">
                <a:moveTo>
                  <a:pt x="0" y="0"/>
                </a:moveTo>
                <a:lnTo>
                  <a:pt x="10100847" y="0"/>
                </a:lnTo>
                <a:lnTo>
                  <a:pt x="10100847" y="9116014"/>
                </a:lnTo>
                <a:lnTo>
                  <a:pt x="0" y="9116014"/>
                </a:lnTo>
                <a:lnTo>
                  <a:pt x="0" y="0"/>
                </a:lnTo>
                <a:close/>
              </a:path>
            </a:pathLst>
          </a:custGeom>
          <a:blipFill>
            <a:blip r:embed="rId2"/>
            <a:stretch>
              <a:fillRect l="0" t="0" r="0" b="0"/>
            </a:stretch>
          </a:blipFill>
        </p:spPr>
      </p:sp>
      <p:sp>
        <p:nvSpPr>
          <p:cNvPr name="Freeform 5" id="5"/>
          <p:cNvSpPr/>
          <p:nvPr/>
        </p:nvSpPr>
        <p:spPr>
          <a:xfrm flipH="false" flipV="false" rot="0">
            <a:off x="5486" y="6466307"/>
            <a:ext cx="5713186" cy="3820693"/>
          </a:xfrm>
          <a:custGeom>
            <a:avLst/>
            <a:gdLst/>
            <a:ahLst/>
            <a:cxnLst/>
            <a:rect r="r" b="b" t="t" l="l"/>
            <a:pathLst>
              <a:path h="3820693" w="5713186">
                <a:moveTo>
                  <a:pt x="0" y="0"/>
                </a:moveTo>
                <a:lnTo>
                  <a:pt x="5713186" y="0"/>
                </a:lnTo>
                <a:lnTo>
                  <a:pt x="5713186" y="3820693"/>
                </a:lnTo>
                <a:lnTo>
                  <a:pt x="0" y="3820693"/>
                </a:lnTo>
                <a:lnTo>
                  <a:pt x="0" y="0"/>
                </a:lnTo>
                <a:close/>
              </a:path>
            </a:pathLst>
          </a:custGeom>
          <a:blipFill>
            <a:blip r:embed="rId3"/>
            <a:stretch>
              <a:fillRect l="0" t="0" r="0" b="0"/>
            </a:stretch>
          </a:blipFill>
        </p:spPr>
      </p:sp>
      <p:sp>
        <p:nvSpPr>
          <p:cNvPr name="Freeform 6" id="6"/>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4"/>
            <a:stretch>
              <a:fillRect l="-14022" t="0" r="-16025" b="0"/>
            </a:stretch>
          </a:blipFill>
        </p:spPr>
      </p:sp>
      <p:sp>
        <p:nvSpPr>
          <p:cNvPr name="Freeform 7" id="7"/>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5"/>
            <a:stretch>
              <a:fillRect l="-34186" t="-4237" r="-38441" b="0"/>
            </a:stretch>
          </a:blipFill>
        </p:spPr>
      </p:sp>
      <p:sp>
        <p:nvSpPr>
          <p:cNvPr name="Freeform 8" id="8"/>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6"/>
            <a:stretch>
              <a:fillRect l="0" t="-42762" r="-5598" b="-45430"/>
            </a:stretch>
          </a:blipFill>
        </p:spPr>
      </p:sp>
      <p:sp>
        <p:nvSpPr>
          <p:cNvPr name="Freeform 9" id="9"/>
          <p:cNvSpPr/>
          <p:nvPr/>
        </p:nvSpPr>
        <p:spPr>
          <a:xfrm flipH="false" flipV="false" rot="0">
            <a:off x="8046389" y="3535087"/>
            <a:ext cx="8962500" cy="5143695"/>
          </a:xfrm>
          <a:custGeom>
            <a:avLst/>
            <a:gdLst/>
            <a:ahLst/>
            <a:cxnLst/>
            <a:rect r="r" b="b" t="t" l="l"/>
            <a:pathLst>
              <a:path h="5143695" w="8962500">
                <a:moveTo>
                  <a:pt x="0" y="0"/>
                </a:moveTo>
                <a:lnTo>
                  <a:pt x="8962500" y="0"/>
                </a:lnTo>
                <a:lnTo>
                  <a:pt x="8962500" y="5143696"/>
                </a:lnTo>
                <a:lnTo>
                  <a:pt x="0" y="5143696"/>
                </a:lnTo>
                <a:lnTo>
                  <a:pt x="0" y="0"/>
                </a:lnTo>
                <a:close/>
              </a:path>
            </a:pathLst>
          </a:custGeom>
          <a:blipFill>
            <a:blip r:embed="rId7"/>
            <a:stretch>
              <a:fillRect l="0" t="0" r="0" b="0"/>
            </a:stretch>
          </a:blipFill>
        </p:spPr>
      </p:sp>
      <p:sp>
        <p:nvSpPr>
          <p:cNvPr name="TextBox 10" id="10"/>
          <p:cNvSpPr txBox="true"/>
          <p:nvPr/>
        </p:nvSpPr>
        <p:spPr>
          <a:xfrm rot="0">
            <a:off x="3663036" y="2081845"/>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Questions And Answers</a:t>
            </a:r>
          </a:p>
        </p:txBody>
      </p:sp>
      <p:sp>
        <p:nvSpPr>
          <p:cNvPr name="TextBox 11" id="11"/>
          <p:cNvSpPr txBox="true"/>
          <p:nvPr/>
        </p:nvSpPr>
        <p:spPr>
          <a:xfrm rot="0">
            <a:off x="460501" y="3499247"/>
            <a:ext cx="7089269" cy="2359245"/>
          </a:xfrm>
          <a:prstGeom prst="rect">
            <a:avLst/>
          </a:prstGeom>
        </p:spPr>
        <p:txBody>
          <a:bodyPr anchor="t" rtlCol="false" tIns="0" lIns="0" bIns="0" rIns="0">
            <a:spAutoFit/>
          </a:bodyPr>
          <a:lstStyle/>
          <a:p>
            <a:pPr algn="ctr">
              <a:lnSpc>
                <a:spcPts val="4661"/>
              </a:lnSpc>
            </a:pPr>
            <a:r>
              <a:rPr lang="en-US" sz="4053">
                <a:solidFill>
                  <a:srgbClr val="050507"/>
                </a:solidFill>
                <a:latin typeface="Glacial Indifference"/>
                <a:ea typeface="Glacial Indifference"/>
                <a:cs typeface="Glacial Indifference"/>
                <a:sym typeface="Glacial Indifference"/>
              </a:rPr>
              <a:t>1- Does Sports Engagement have an effect on Anxiety,Depression and isolation levels?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62025"/>
            <a:ext cx="4543613" cy="621152"/>
          </a:xfrm>
          <a:prstGeom prst="rect">
            <a:avLst/>
          </a:prstGeom>
        </p:spPr>
        <p:txBody>
          <a:bodyPr anchor="t" rtlCol="false" tIns="0" lIns="0" bIns="0" rIns="0">
            <a:spAutoFit/>
          </a:bodyPr>
          <a:lstStyle/>
          <a:p>
            <a:pPr algn="l">
              <a:lnSpc>
                <a:spcPts val="5138"/>
              </a:lnSpc>
            </a:pPr>
            <a:r>
              <a:rPr lang="en-US" sz="3670" spc="-84">
                <a:solidFill>
                  <a:srgbClr val="FFFFFF"/>
                </a:solidFill>
                <a:latin typeface="Black Mango"/>
                <a:ea typeface="Black Mango"/>
                <a:cs typeface="Black Mango"/>
                <a:sym typeface="Black Mango"/>
              </a:rPr>
              <a:t>01 - INTRODUCTION</a:t>
            </a:r>
          </a:p>
        </p:txBody>
      </p:sp>
      <p:sp>
        <p:nvSpPr>
          <p:cNvPr name="TextBox 3" id="3"/>
          <p:cNvSpPr txBox="true"/>
          <p:nvPr/>
        </p:nvSpPr>
        <p:spPr>
          <a:xfrm rot="0">
            <a:off x="9925824" y="3346175"/>
            <a:ext cx="61505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Playfair Display"/>
                <a:ea typeface="Playfair Display"/>
                <a:cs typeface="Playfair Display"/>
                <a:sym typeface="Playfair Display"/>
              </a:rPr>
              <a:t>PeT</a:t>
            </a:r>
          </a:p>
        </p:txBody>
      </p:sp>
      <p:sp>
        <p:nvSpPr>
          <p:cNvPr name="Freeform 4" id="4"/>
          <p:cNvSpPr/>
          <p:nvPr/>
        </p:nvSpPr>
        <p:spPr>
          <a:xfrm flipH="false" flipV="false" rot="0">
            <a:off x="10372379" y="-872107"/>
            <a:ext cx="10100846" cy="9116014"/>
          </a:xfrm>
          <a:custGeom>
            <a:avLst/>
            <a:gdLst/>
            <a:ahLst/>
            <a:cxnLst/>
            <a:rect r="r" b="b" t="t" l="l"/>
            <a:pathLst>
              <a:path h="9116014" w="10100846">
                <a:moveTo>
                  <a:pt x="0" y="0"/>
                </a:moveTo>
                <a:lnTo>
                  <a:pt x="10100847" y="0"/>
                </a:lnTo>
                <a:lnTo>
                  <a:pt x="10100847" y="9116014"/>
                </a:lnTo>
                <a:lnTo>
                  <a:pt x="0" y="9116014"/>
                </a:lnTo>
                <a:lnTo>
                  <a:pt x="0" y="0"/>
                </a:lnTo>
                <a:close/>
              </a:path>
            </a:pathLst>
          </a:custGeom>
          <a:blipFill>
            <a:blip r:embed="rId2"/>
            <a:stretch>
              <a:fillRect l="0" t="0" r="0" b="0"/>
            </a:stretch>
          </a:blipFill>
        </p:spPr>
      </p:sp>
      <p:sp>
        <p:nvSpPr>
          <p:cNvPr name="Freeform 5" id="5"/>
          <p:cNvSpPr/>
          <p:nvPr/>
        </p:nvSpPr>
        <p:spPr>
          <a:xfrm flipH="false" flipV="false" rot="0">
            <a:off x="0" y="348998"/>
            <a:ext cx="2061123" cy="1510805"/>
          </a:xfrm>
          <a:custGeom>
            <a:avLst/>
            <a:gdLst/>
            <a:ahLst/>
            <a:cxnLst/>
            <a:rect r="r" b="b" t="t" l="l"/>
            <a:pathLst>
              <a:path h="1510805" w="2061123">
                <a:moveTo>
                  <a:pt x="0" y="0"/>
                </a:moveTo>
                <a:lnTo>
                  <a:pt x="2061123" y="0"/>
                </a:lnTo>
                <a:lnTo>
                  <a:pt x="2061123" y="1510806"/>
                </a:lnTo>
                <a:lnTo>
                  <a:pt x="0" y="1510806"/>
                </a:lnTo>
                <a:lnTo>
                  <a:pt x="0" y="0"/>
                </a:lnTo>
                <a:close/>
              </a:path>
            </a:pathLst>
          </a:custGeom>
          <a:blipFill>
            <a:blip r:embed="rId3"/>
            <a:stretch>
              <a:fillRect l="-14022" t="0" r="-16025" b="0"/>
            </a:stretch>
          </a:blipFill>
        </p:spPr>
      </p:sp>
      <p:sp>
        <p:nvSpPr>
          <p:cNvPr name="Freeform 6" id="6"/>
          <p:cNvSpPr/>
          <p:nvPr/>
        </p:nvSpPr>
        <p:spPr>
          <a:xfrm flipH="false" flipV="false" rot="0">
            <a:off x="2061123" y="207107"/>
            <a:ext cx="1601913" cy="1836637"/>
          </a:xfrm>
          <a:custGeom>
            <a:avLst/>
            <a:gdLst/>
            <a:ahLst/>
            <a:cxnLst/>
            <a:rect r="r" b="b" t="t" l="l"/>
            <a:pathLst>
              <a:path h="1836637" w="1601913">
                <a:moveTo>
                  <a:pt x="0" y="0"/>
                </a:moveTo>
                <a:lnTo>
                  <a:pt x="1601913" y="0"/>
                </a:lnTo>
                <a:lnTo>
                  <a:pt x="1601913" y="1836638"/>
                </a:lnTo>
                <a:lnTo>
                  <a:pt x="0" y="1836638"/>
                </a:lnTo>
                <a:lnTo>
                  <a:pt x="0" y="0"/>
                </a:lnTo>
                <a:close/>
              </a:path>
            </a:pathLst>
          </a:custGeom>
          <a:blipFill>
            <a:blip r:embed="rId4"/>
            <a:stretch>
              <a:fillRect l="-34186" t="-4237" r="-38441" b="0"/>
            </a:stretch>
          </a:blipFill>
        </p:spPr>
      </p:sp>
      <p:sp>
        <p:nvSpPr>
          <p:cNvPr name="Freeform 7" id="7"/>
          <p:cNvSpPr/>
          <p:nvPr/>
        </p:nvSpPr>
        <p:spPr>
          <a:xfrm flipH="false" flipV="false" rot="0">
            <a:off x="15422802" y="348998"/>
            <a:ext cx="2628712" cy="1475023"/>
          </a:xfrm>
          <a:custGeom>
            <a:avLst/>
            <a:gdLst/>
            <a:ahLst/>
            <a:cxnLst/>
            <a:rect r="r" b="b" t="t" l="l"/>
            <a:pathLst>
              <a:path h="1475023" w="2628712">
                <a:moveTo>
                  <a:pt x="0" y="0"/>
                </a:moveTo>
                <a:lnTo>
                  <a:pt x="2628713" y="0"/>
                </a:lnTo>
                <a:lnTo>
                  <a:pt x="2628713" y="1475023"/>
                </a:lnTo>
                <a:lnTo>
                  <a:pt x="0" y="1475023"/>
                </a:lnTo>
                <a:lnTo>
                  <a:pt x="0" y="0"/>
                </a:lnTo>
                <a:close/>
              </a:path>
            </a:pathLst>
          </a:custGeom>
          <a:blipFill>
            <a:blip r:embed="rId5"/>
            <a:stretch>
              <a:fillRect l="0" t="-42762" r="-5598" b="-45430"/>
            </a:stretch>
          </a:blipFill>
        </p:spPr>
      </p:sp>
      <p:sp>
        <p:nvSpPr>
          <p:cNvPr name="Freeform 8" id="8"/>
          <p:cNvSpPr/>
          <p:nvPr/>
        </p:nvSpPr>
        <p:spPr>
          <a:xfrm flipH="false" flipV="false" rot="0">
            <a:off x="7302326" y="3242072"/>
            <a:ext cx="9434833" cy="6430390"/>
          </a:xfrm>
          <a:custGeom>
            <a:avLst/>
            <a:gdLst/>
            <a:ahLst/>
            <a:cxnLst/>
            <a:rect r="r" b="b" t="t" l="l"/>
            <a:pathLst>
              <a:path h="6430390" w="9434833">
                <a:moveTo>
                  <a:pt x="0" y="0"/>
                </a:moveTo>
                <a:lnTo>
                  <a:pt x="9434833" y="0"/>
                </a:lnTo>
                <a:lnTo>
                  <a:pt x="9434833" y="6430390"/>
                </a:lnTo>
                <a:lnTo>
                  <a:pt x="0" y="6430390"/>
                </a:lnTo>
                <a:lnTo>
                  <a:pt x="0" y="0"/>
                </a:lnTo>
                <a:close/>
              </a:path>
            </a:pathLst>
          </a:custGeom>
          <a:blipFill>
            <a:blip r:embed="rId6"/>
            <a:stretch>
              <a:fillRect l="-1809" t="0" r="0" b="-6991"/>
            </a:stretch>
          </a:blipFill>
          <a:ln w="19050" cap="rnd">
            <a:solidFill>
              <a:srgbClr val="0557BE"/>
            </a:solidFill>
            <a:prstDash val="solid"/>
            <a:round/>
          </a:ln>
        </p:spPr>
      </p:sp>
      <p:sp>
        <p:nvSpPr>
          <p:cNvPr name="TextBox 9" id="9"/>
          <p:cNvSpPr txBox="true"/>
          <p:nvPr/>
        </p:nvSpPr>
        <p:spPr>
          <a:xfrm rot="0">
            <a:off x="3663036" y="2081845"/>
            <a:ext cx="10803696" cy="941152"/>
          </a:xfrm>
          <a:prstGeom prst="rect">
            <a:avLst/>
          </a:prstGeom>
        </p:spPr>
        <p:txBody>
          <a:bodyPr anchor="t" rtlCol="false" tIns="0" lIns="0" bIns="0" rIns="0">
            <a:spAutoFit/>
          </a:bodyPr>
          <a:lstStyle/>
          <a:p>
            <a:pPr algn="ctr">
              <a:lnSpc>
                <a:spcPts val="7399"/>
              </a:lnSpc>
            </a:pPr>
            <a:r>
              <a:rPr lang="en-US" sz="6434">
                <a:solidFill>
                  <a:srgbClr val="0557BE"/>
                </a:solidFill>
                <a:latin typeface="Black Mango"/>
                <a:ea typeface="Black Mango"/>
                <a:cs typeface="Black Mango"/>
                <a:sym typeface="Black Mango"/>
              </a:rPr>
              <a:t>Questions And Answers</a:t>
            </a:r>
          </a:p>
        </p:txBody>
      </p:sp>
      <p:sp>
        <p:nvSpPr>
          <p:cNvPr name="TextBox 10" id="10"/>
          <p:cNvSpPr txBox="true"/>
          <p:nvPr/>
        </p:nvSpPr>
        <p:spPr>
          <a:xfrm rot="0">
            <a:off x="1028700" y="3704950"/>
            <a:ext cx="4820311" cy="2359245"/>
          </a:xfrm>
          <a:prstGeom prst="rect">
            <a:avLst/>
          </a:prstGeom>
        </p:spPr>
        <p:txBody>
          <a:bodyPr anchor="t" rtlCol="false" tIns="0" lIns="0" bIns="0" rIns="0">
            <a:spAutoFit/>
          </a:bodyPr>
          <a:lstStyle/>
          <a:p>
            <a:pPr algn="ctr">
              <a:lnSpc>
                <a:spcPts val="4661"/>
              </a:lnSpc>
            </a:pPr>
            <a:r>
              <a:rPr lang="en-US" sz="4053">
                <a:solidFill>
                  <a:srgbClr val="050507"/>
                </a:solidFill>
                <a:latin typeface="Glacial Indifference"/>
                <a:ea typeface="Glacial Indifference"/>
                <a:cs typeface="Glacial Indifference"/>
                <a:sym typeface="Glacial Indifference"/>
              </a:rPr>
              <a:t>2-What’s the Relationship between average sleep hours and GPA?</a:t>
            </a:r>
          </a:p>
        </p:txBody>
      </p:sp>
      <p:sp>
        <p:nvSpPr>
          <p:cNvPr name="Freeform 11" id="11"/>
          <p:cNvSpPr/>
          <p:nvPr/>
        </p:nvSpPr>
        <p:spPr>
          <a:xfrm flipH="false" flipV="false" rot="0">
            <a:off x="-3546096" y="5143500"/>
            <a:ext cx="9019307" cy="8139924"/>
          </a:xfrm>
          <a:custGeom>
            <a:avLst/>
            <a:gdLst/>
            <a:ahLst/>
            <a:cxnLst/>
            <a:rect r="r" b="b" t="t" l="l"/>
            <a:pathLst>
              <a:path h="8139924" w="9019307">
                <a:moveTo>
                  <a:pt x="0" y="0"/>
                </a:moveTo>
                <a:lnTo>
                  <a:pt x="9019306" y="0"/>
                </a:lnTo>
                <a:lnTo>
                  <a:pt x="9019306" y="8139924"/>
                </a:lnTo>
                <a:lnTo>
                  <a:pt x="0" y="8139924"/>
                </a:lnTo>
                <a:lnTo>
                  <a:pt x="0" y="0"/>
                </a:lnTo>
                <a:close/>
              </a:path>
            </a:pathLst>
          </a:custGeom>
          <a:blipFill>
            <a:blip r:embed="rId2"/>
            <a:stretch>
              <a:fillRect l="0" t="0" r="0" b="0"/>
            </a:stretch>
          </a:blipFill>
        </p:spPr>
      </p:sp>
      <p:sp>
        <p:nvSpPr>
          <p:cNvPr name="Freeform 12" id="12"/>
          <p:cNvSpPr/>
          <p:nvPr/>
        </p:nvSpPr>
        <p:spPr>
          <a:xfrm flipH="false" flipV="false" rot="0">
            <a:off x="0" y="6245170"/>
            <a:ext cx="3663036" cy="4426629"/>
          </a:xfrm>
          <a:custGeom>
            <a:avLst/>
            <a:gdLst/>
            <a:ahLst/>
            <a:cxnLst/>
            <a:rect r="r" b="b" t="t" l="l"/>
            <a:pathLst>
              <a:path h="4426629" w="3663036">
                <a:moveTo>
                  <a:pt x="0" y="0"/>
                </a:moveTo>
                <a:lnTo>
                  <a:pt x="3663036" y="0"/>
                </a:lnTo>
                <a:lnTo>
                  <a:pt x="3663036" y="4426629"/>
                </a:lnTo>
                <a:lnTo>
                  <a:pt x="0" y="4426629"/>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DAGRjjhtpX8</dc:identifier>
  <dcterms:modified xsi:type="dcterms:W3CDTF">2011-08-01T06:04:30Z</dcterms:modified>
  <cp:revision>1</cp:revision>
  <dc:title>Ganna Ehab - Final Project</dc:title>
</cp:coreProperties>
</file>